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7" r:id="rId9"/>
    <p:sldId id="265" r:id="rId10"/>
    <p:sldId id="268" r:id="rId11"/>
    <p:sldId id="266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E6DD-5FF5-414C-AE3C-AB473C170849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345-BD78-48A7-AF64-C9A865E0D61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006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E6DD-5FF5-414C-AE3C-AB473C170849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345-BD78-48A7-AF64-C9A865E0D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61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E6DD-5FF5-414C-AE3C-AB473C170849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345-BD78-48A7-AF64-C9A865E0D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63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E6DD-5FF5-414C-AE3C-AB473C170849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345-BD78-48A7-AF64-C9A865E0D61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9748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E6DD-5FF5-414C-AE3C-AB473C170849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345-BD78-48A7-AF64-C9A865E0D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143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E6DD-5FF5-414C-AE3C-AB473C170849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345-BD78-48A7-AF64-C9A865E0D61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7609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E6DD-5FF5-414C-AE3C-AB473C170849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345-BD78-48A7-AF64-C9A865E0D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359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E6DD-5FF5-414C-AE3C-AB473C170849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345-BD78-48A7-AF64-C9A865E0D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393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E6DD-5FF5-414C-AE3C-AB473C170849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345-BD78-48A7-AF64-C9A865E0D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67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E6DD-5FF5-414C-AE3C-AB473C170849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345-BD78-48A7-AF64-C9A865E0D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7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E6DD-5FF5-414C-AE3C-AB473C170849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345-BD78-48A7-AF64-C9A865E0D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88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E6DD-5FF5-414C-AE3C-AB473C170849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345-BD78-48A7-AF64-C9A865E0D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152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E6DD-5FF5-414C-AE3C-AB473C170849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345-BD78-48A7-AF64-C9A865E0D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192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E6DD-5FF5-414C-AE3C-AB473C170849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345-BD78-48A7-AF64-C9A865E0D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26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E6DD-5FF5-414C-AE3C-AB473C170849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345-BD78-48A7-AF64-C9A865E0D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74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E6DD-5FF5-414C-AE3C-AB473C170849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345-BD78-48A7-AF64-C9A865E0D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55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E6DD-5FF5-414C-AE3C-AB473C170849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345-BD78-48A7-AF64-C9A865E0D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24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7BFE6DD-5FF5-414C-AE3C-AB473C170849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75B345-BD78-48A7-AF64-C9A865E0D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599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3013698"/>
            <a:ext cx="5733535" cy="32251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495" y="52550"/>
            <a:ext cx="10553091" cy="26276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1348" y="517358"/>
            <a:ext cx="6218738" cy="1227222"/>
          </a:xfrm>
        </p:spPr>
        <p:txBody>
          <a:bodyPr>
            <a:no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041" y="3013698"/>
            <a:ext cx="5414210" cy="194733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Объединяясь с нами, становишься сильнее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63" y="386094"/>
            <a:ext cx="2045369" cy="24081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7913" y="2078124"/>
            <a:ext cx="4146508" cy="20413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1323" y="1193803"/>
            <a:ext cx="1724025" cy="381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7577" y="4119483"/>
            <a:ext cx="6037772" cy="253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1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485" y="324851"/>
            <a:ext cx="8534401" cy="774979"/>
          </a:xfrm>
        </p:spPr>
        <p:txBody>
          <a:bodyPr/>
          <a:lstStyle/>
          <a:p>
            <a:r>
              <a:rPr lang="ru-RU" dirty="0" smtClean="0"/>
              <a:t>Спорт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7961" y="1211179"/>
            <a:ext cx="8534400" cy="978568"/>
          </a:xfrm>
        </p:spPr>
        <p:txBody>
          <a:bodyPr/>
          <a:lstStyle/>
          <a:p>
            <a:r>
              <a:rPr lang="ru-RU" dirty="0" smtClean="0"/>
              <a:t>Туристических </a:t>
            </a:r>
            <a:r>
              <a:rPr lang="ru-RU" dirty="0"/>
              <a:t>соревнованиях работников </a:t>
            </a:r>
            <a:r>
              <a:rPr lang="ru-RU" dirty="0" smtClean="0"/>
              <a:t>образования   </a:t>
            </a:r>
            <a:r>
              <a:rPr lang="ru-RU" dirty="0"/>
              <a:t>г. Сызрани и </a:t>
            </a:r>
            <a:r>
              <a:rPr lang="ru-RU" dirty="0" err="1"/>
              <a:t>Сызранского</a:t>
            </a:r>
            <a:r>
              <a:rPr lang="ru-RU" dirty="0"/>
              <a:t> </a:t>
            </a:r>
            <a:r>
              <a:rPr lang="ru-RU" dirty="0" smtClean="0"/>
              <a:t>района (февраль, май)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745" y="2866398"/>
            <a:ext cx="2857500" cy="381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88" y="2442410"/>
            <a:ext cx="1724025" cy="381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913" y="1887830"/>
            <a:ext cx="5136482" cy="38523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0137" y="3717759"/>
            <a:ext cx="2712786" cy="22900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5993" y="0"/>
            <a:ext cx="2598821" cy="346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46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95" y="0"/>
            <a:ext cx="8534401" cy="955453"/>
          </a:xfrm>
        </p:spPr>
        <p:txBody>
          <a:bodyPr/>
          <a:lstStyle/>
          <a:p>
            <a:r>
              <a:rPr lang="ru-RU" dirty="0" smtClean="0"/>
              <a:t>Финансовая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2" y="1215189"/>
            <a:ext cx="11022513" cy="5041232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 Информационная работа</a:t>
            </a:r>
          </a:p>
          <a:p>
            <a:r>
              <a:rPr lang="ru-RU" dirty="0" smtClean="0"/>
              <a:t> (подписка на газеты «Народная трибуна», «Мой профсоюз»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4461,12</a:t>
            </a:r>
            <a:r>
              <a:rPr lang="ru-RU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Обучение председателей ППО                                                                                     10000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Культурно-массовые мероприятия                                      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9500</a:t>
            </a:r>
            <a:r>
              <a:rPr lang="ru-RU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Санаторно-курортное лечение                                                                                     20000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Материальная помощь:                                                                                                   31000                                                                                    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из средств ППО                                                                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12000</a:t>
            </a:r>
            <a:r>
              <a:rPr lang="ru-RU" dirty="0" smtClean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/>
              <a:t>и</a:t>
            </a:r>
            <a:r>
              <a:rPr lang="ru-RU" dirty="0" smtClean="0"/>
              <a:t>з средств горкома                                                                                                   9000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/>
              <a:t>и</a:t>
            </a:r>
            <a:r>
              <a:rPr lang="ru-RU" dirty="0" smtClean="0"/>
              <a:t>з средств обкома                                                                                                    10000 </a:t>
            </a:r>
          </a:p>
          <a:p>
            <a:pPr lvl="1"/>
            <a:endParaRPr lang="ru-RU" dirty="0"/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Итого получено:                                                                                                                74 961, 12 </a:t>
            </a:r>
          </a:p>
          <a:p>
            <a:pPr lvl="1"/>
            <a:r>
              <a:rPr lang="ru-RU" dirty="0" smtClean="0"/>
              <a:t>Из средств ППО:                                                                      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25961,12</a:t>
            </a:r>
          </a:p>
          <a:p>
            <a:pPr lvl="1"/>
            <a:r>
              <a:rPr lang="ru-RU" dirty="0" smtClean="0"/>
              <a:t>Из средств горкома:                                                                                                       19000</a:t>
            </a:r>
          </a:p>
          <a:p>
            <a:pPr lvl="1"/>
            <a:r>
              <a:rPr lang="ru-RU" dirty="0" smtClean="0"/>
              <a:t>Из средств обкома</a:t>
            </a:r>
            <a:r>
              <a:rPr lang="ru-RU" smtClean="0"/>
              <a:t>:                                                                                                        30000</a:t>
            </a:r>
            <a:endParaRPr lang="ru-RU" dirty="0" smtClean="0"/>
          </a:p>
          <a:p>
            <a:pPr lvl="1"/>
            <a:r>
              <a:rPr lang="ru-RU" dirty="0" smtClean="0"/>
              <a:t>Остаток:                                                                                    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13500</a:t>
            </a:r>
          </a:p>
        </p:txBody>
      </p:sp>
    </p:spTree>
    <p:extLst>
      <p:ext uri="{BB962C8B-B14F-4D97-AF65-F5344CB8AC3E}">
        <p14:creationId xmlns:p14="http://schemas.microsoft.com/office/powerpoint/2010/main" val="4132668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506" y="2141174"/>
            <a:ext cx="8534400" cy="1507067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895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264" y="-67734"/>
            <a:ext cx="8534400" cy="1507067"/>
          </a:xfrm>
        </p:spPr>
        <p:txBody>
          <a:bodyPr/>
          <a:lstStyle/>
          <a:p>
            <a:r>
              <a:rPr lang="ru-RU" dirty="0" smtClean="0"/>
              <a:t>В цифрах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264" y="1768642"/>
            <a:ext cx="11129210" cy="4186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Профсоюзное членство на 29.06.2023 г. :</a:t>
            </a:r>
          </a:p>
          <a:p>
            <a:r>
              <a:rPr lang="ru-RU" sz="2800" b="1" dirty="0"/>
              <a:t>Всего: </a:t>
            </a:r>
            <a:r>
              <a:rPr lang="ru-RU" sz="2800" b="1" dirty="0" smtClean="0"/>
              <a:t>61 чел. из 79                                77</a:t>
            </a:r>
            <a:r>
              <a:rPr lang="ru-RU" sz="2800" b="1" dirty="0"/>
              <a:t>, 2% (+ 1,2%)</a:t>
            </a:r>
          </a:p>
          <a:p>
            <a:r>
              <a:rPr lang="ru-RU" sz="2800" dirty="0"/>
              <a:t>ГБОУ СОШ </a:t>
            </a:r>
            <a:r>
              <a:rPr lang="ru-RU" sz="2800" dirty="0" err="1"/>
              <a:t>с.Троицкое</a:t>
            </a:r>
            <a:r>
              <a:rPr lang="ru-RU" sz="2800" dirty="0"/>
              <a:t>: </a:t>
            </a:r>
            <a:r>
              <a:rPr lang="ru-RU" sz="2800" dirty="0" smtClean="0"/>
              <a:t>                       86</a:t>
            </a:r>
            <a:r>
              <a:rPr lang="ru-RU" sz="2800" dirty="0"/>
              <a:t>%</a:t>
            </a:r>
          </a:p>
          <a:p>
            <a:r>
              <a:rPr lang="ru-RU" sz="2800" dirty="0"/>
              <a:t>СП «Детский сад» </a:t>
            </a:r>
          </a:p>
          <a:p>
            <a:pPr marL="0" indent="0">
              <a:buNone/>
            </a:pPr>
            <a:r>
              <a:rPr lang="ru-RU" sz="2800" dirty="0" smtClean="0"/>
              <a:t>ГБОУ </a:t>
            </a:r>
            <a:r>
              <a:rPr lang="ru-RU" sz="2800" dirty="0"/>
              <a:t>СОШ </a:t>
            </a:r>
            <a:r>
              <a:rPr lang="ru-RU" sz="2800" dirty="0" err="1"/>
              <a:t>с.Троицкое</a:t>
            </a:r>
            <a:r>
              <a:rPr lang="ru-RU" sz="2800" dirty="0"/>
              <a:t>: </a:t>
            </a:r>
            <a:r>
              <a:rPr lang="ru-RU" sz="2800" dirty="0" smtClean="0"/>
              <a:t>                          70</a:t>
            </a:r>
            <a:r>
              <a:rPr lang="ru-RU" sz="2800" dirty="0"/>
              <a:t>%</a:t>
            </a:r>
          </a:p>
          <a:p>
            <a:r>
              <a:rPr lang="ru-RU" sz="2800" dirty="0" err="1"/>
              <a:t>Чекалинский</a:t>
            </a:r>
            <a:r>
              <a:rPr lang="ru-RU" sz="2800" dirty="0"/>
              <a:t> филиал: </a:t>
            </a:r>
            <a:r>
              <a:rPr lang="ru-RU" sz="2800" dirty="0" smtClean="0"/>
              <a:t>                          72</a:t>
            </a:r>
            <a:r>
              <a:rPr lang="ru-RU" sz="2800" dirty="0"/>
              <a:t>%</a:t>
            </a:r>
          </a:p>
          <a:p>
            <a:r>
              <a:rPr lang="ru-RU" sz="2800" dirty="0" err="1"/>
              <a:t>Ивашевский</a:t>
            </a:r>
            <a:r>
              <a:rPr lang="ru-RU" sz="2800" dirty="0"/>
              <a:t> филиал: </a:t>
            </a:r>
            <a:r>
              <a:rPr lang="ru-RU" sz="2800" dirty="0" smtClean="0"/>
              <a:t>                           63</a:t>
            </a:r>
            <a:r>
              <a:rPr lang="ru-RU" sz="2800" dirty="0"/>
              <a:t>%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36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073" y="0"/>
            <a:ext cx="7401011" cy="1193800"/>
          </a:xfrm>
        </p:spPr>
        <p:txBody>
          <a:bodyPr/>
          <a:lstStyle/>
          <a:p>
            <a:r>
              <a:rPr lang="ru-RU" dirty="0" smtClean="0"/>
              <a:t>Выборные органы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2339" y="1323475"/>
            <a:ext cx="11070640" cy="5402178"/>
          </a:xfrm>
        </p:spPr>
        <p:txBody>
          <a:bodyPr>
            <a:normAutofit/>
          </a:bodyPr>
          <a:lstStyle/>
          <a:p>
            <a:r>
              <a:rPr lang="ru-RU" dirty="0" smtClean="0"/>
              <a:t>В 2022-2023 учебном году было проведено 20 заседаний, на которых было рассмотрено 12 вопросов: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инструкция по охране труда;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материальная помощь;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и</a:t>
            </a:r>
            <a:r>
              <a:rPr lang="ru-RU" dirty="0" smtClean="0"/>
              <a:t>нформационная работа;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к</a:t>
            </a:r>
            <a:r>
              <a:rPr lang="ru-RU" dirty="0" smtClean="0"/>
              <a:t>омплектование;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д</a:t>
            </a:r>
            <a:r>
              <a:rPr lang="ru-RU" dirty="0" smtClean="0"/>
              <a:t>олжностная инструкция классных руководителей и др.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96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8" y="180473"/>
            <a:ext cx="8534401" cy="9434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Социальное партнёрство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75" y="3080084"/>
            <a:ext cx="5746251" cy="3545861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1548" y="1888957"/>
            <a:ext cx="7126306" cy="4514516"/>
          </a:xfrm>
        </p:spPr>
        <p:txBody>
          <a:bodyPr/>
          <a:lstStyle/>
          <a:p>
            <a:r>
              <a:rPr lang="ru-RU" dirty="0" smtClean="0"/>
              <a:t>Дата </a:t>
            </a:r>
            <a:r>
              <a:rPr lang="ru-RU" dirty="0"/>
              <a:t>заключения коллективного договора 02.12.2021г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Дата </a:t>
            </a:r>
            <a:r>
              <a:rPr lang="ru-RU" dirty="0"/>
              <a:t>окончания срока действия коллективного договора   01.12.2024г.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886" y="581303"/>
            <a:ext cx="7321931" cy="10851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5033" y="1785631"/>
            <a:ext cx="5047926" cy="39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20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649705"/>
          </a:xfrm>
        </p:spPr>
        <p:txBody>
          <a:bodyPr/>
          <a:lstStyle/>
          <a:p>
            <a:r>
              <a:rPr lang="ru-RU" dirty="0" smtClean="0"/>
              <a:t>Социальное партнёрство 2022-2023 </a:t>
            </a:r>
            <a:r>
              <a:rPr lang="ru-RU" dirty="0" err="1" smtClean="0"/>
              <a:t>уч.год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0633" y="1335505"/>
            <a:ext cx="11381872" cy="508935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 smtClean="0"/>
              <a:t>12 </a:t>
            </a:r>
            <a:r>
              <a:rPr lang="ru-RU" dirty="0" smtClean="0"/>
              <a:t>работников </a:t>
            </a:r>
            <a:r>
              <a:rPr lang="ru-RU" dirty="0" smtClean="0"/>
              <a:t> </a:t>
            </a:r>
            <a:r>
              <a:rPr lang="ru-RU" dirty="0" smtClean="0"/>
              <a:t>получили </a:t>
            </a:r>
            <a:r>
              <a:rPr lang="ru-RU" dirty="0"/>
              <a:t>отраслевые и другие значимые награды различного уровня </a:t>
            </a: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А</a:t>
            </a:r>
            <a:r>
              <a:rPr lang="ru-RU" dirty="0" smtClean="0"/>
              <a:t>ттестацию </a:t>
            </a:r>
            <a:r>
              <a:rPr lang="ru-RU" dirty="0"/>
              <a:t>на соответствие занимаемой должности </a:t>
            </a:r>
            <a:r>
              <a:rPr lang="ru-RU" dirty="0" smtClean="0"/>
              <a:t>прошли</a:t>
            </a:r>
            <a:r>
              <a:rPr lang="en-US" dirty="0" smtClean="0"/>
              <a:t> 3</a:t>
            </a:r>
            <a:r>
              <a:rPr lang="ru-RU" dirty="0" smtClean="0"/>
              <a:t> </a:t>
            </a:r>
            <a:r>
              <a:rPr lang="ru-RU" dirty="0"/>
              <a:t>человек, не прошли </a:t>
            </a:r>
            <a:r>
              <a:rPr lang="ru-RU" dirty="0" smtClean="0"/>
              <a:t>–</a:t>
            </a:r>
            <a:r>
              <a:rPr lang="ru-RU" dirty="0"/>
              <a:t> </a:t>
            </a:r>
            <a:r>
              <a:rPr lang="ru-RU" dirty="0" smtClean="0"/>
              <a:t>0 человек</a:t>
            </a:r>
            <a:r>
              <a:rPr lang="ru-RU" dirty="0"/>
              <a:t>. </a:t>
            </a: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/>
              <a:t>Аттестацию </a:t>
            </a:r>
            <a:r>
              <a:rPr lang="ru-RU" dirty="0"/>
              <a:t>на квалификационную категорию </a:t>
            </a:r>
            <a:r>
              <a:rPr lang="ru-RU" dirty="0" smtClean="0"/>
              <a:t>– 6 человек</a:t>
            </a:r>
            <a:r>
              <a:rPr lang="ru-RU" dirty="0"/>
              <a:t>, не прошли – </a:t>
            </a:r>
            <a:r>
              <a:rPr lang="ru-RU" dirty="0" smtClean="0"/>
              <a:t>0 человек</a:t>
            </a:r>
            <a:r>
              <a:rPr lang="ru-RU" dirty="0"/>
              <a:t>. </a:t>
            </a: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/>
              <a:t>На </a:t>
            </a:r>
            <a:r>
              <a:rPr lang="ru-RU" dirty="0"/>
              <a:t>курсах повышения квалификации повысили свое профессиональное </a:t>
            </a:r>
            <a:r>
              <a:rPr lang="ru-RU" dirty="0" smtClean="0"/>
              <a:t>мастерство 33 педагога</a:t>
            </a:r>
            <a:r>
              <a:rPr lang="ru-RU" dirty="0"/>
              <a:t>.</a:t>
            </a:r>
          </a:p>
          <a:p>
            <a:r>
              <a:rPr lang="ru-RU" dirty="0"/>
              <a:t>Также в соответствии с нормативными документами профсоюзный актив осуществлял </a:t>
            </a:r>
            <a:r>
              <a:rPr lang="ru-RU" dirty="0">
                <a:solidFill>
                  <a:srgbClr val="FF0000"/>
                </a:solidFill>
              </a:rPr>
              <a:t>системный контроль соблюдения трудового законодательства </a:t>
            </a:r>
            <a:r>
              <a:rPr lang="ru-RU" dirty="0"/>
              <a:t>в части</a:t>
            </a:r>
            <a:r>
              <a:rPr lang="ru-RU" dirty="0" smtClean="0"/>
              <a:t>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/>
              <a:t>определение преимущественных прав по оставлению на работе, при сокращении штата или численности работающих </a:t>
            </a:r>
            <a:r>
              <a:rPr lang="ru-RU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/>
              <a:t>материальное стимулирование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 заключения трудовых договоров;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 ведения и хранения трудовых книжек;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 рационального использования рабочего времени учителей при составлении расписания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946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895" y="264694"/>
            <a:ext cx="8534401" cy="9193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Охрана труда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1728536"/>
            <a:ext cx="6037863" cy="3769895"/>
          </a:xfrm>
        </p:spPr>
        <p:txBody>
          <a:bodyPr>
            <a:normAutofit/>
          </a:bodyPr>
          <a:lstStyle/>
          <a:p>
            <a:r>
              <a:rPr lang="ru-RU" dirty="0" smtClean="0"/>
              <a:t>Обучение по охране труда прошли 2. За счет средств горкома 1 чел.</a:t>
            </a:r>
          </a:p>
          <a:p>
            <a:r>
              <a:rPr lang="ru-RU" dirty="0" smtClean="0"/>
              <a:t>Проведено 4 обследования</a:t>
            </a:r>
          </a:p>
          <a:p>
            <a:r>
              <a:rPr lang="ru-RU" dirty="0"/>
              <a:t>Все работники в установленные сроки, за счет средств работодателей проходили профилактические медицинские осмотры, санитарно-гигиеническую аттестацию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Несчастные случаи 1 (с воспитанником СП «Детский сад»)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954" y="746662"/>
            <a:ext cx="9254209" cy="8415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88" y="4485773"/>
            <a:ext cx="2727814" cy="20253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076" y="1184052"/>
            <a:ext cx="4840632" cy="363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45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53" y="180473"/>
            <a:ext cx="10084052" cy="93138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Социальная помощь и поддержка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474" y="1564104"/>
            <a:ext cx="7724273" cy="483669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Меры социальной поддержки членов профсоюза Профсоюзной организации </a:t>
            </a:r>
            <a:r>
              <a:rPr lang="ru-RU" dirty="0" err="1"/>
              <a:t>г.о</a:t>
            </a:r>
            <a:r>
              <a:rPr lang="ru-RU" dirty="0"/>
              <a:t>. Сызрань профсоюза работников народного образования и науки РФ   реализовывались через заключение договоров на оказание услуг со скидками со следующими организациями:</a:t>
            </a:r>
          </a:p>
          <a:p>
            <a:r>
              <a:rPr lang="ru-RU" dirty="0"/>
              <a:t>Банно-спортивный комплекс «Волжские бани» - 10%</a:t>
            </a:r>
          </a:p>
          <a:p>
            <a:r>
              <a:rPr lang="ru-RU" dirty="0"/>
              <a:t>Ритуальные услуг похоронный дом №1 – 10% </a:t>
            </a:r>
          </a:p>
          <a:p>
            <a:r>
              <a:rPr lang="ru-RU" dirty="0"/>
              <a:t>Сеть магазинов розничной и оптовой торговли «</a:t>
            </a:r>
            <a:r>
              <a:rPr lang="ru-RU" dirty="0" err="1"/>
              <a:t>Стройбастер</a:t>
            </a:r>
            <a:r>
              <a:rPr lang="ru-RU" dirty="0"/>
              <a:t>» - 10%</a:t>
            </a:r>
          </a:p>
          <a:p>
            <a:r>
              <a:rPr lang="ru-RU" dirty="0"/>
              <a:t> СОФТИУМ Школа программирования для детей – 20%</a:t>
            </a:r>
          </a:p>
          <a:p>
            <a:endParaRPr lang="ru-RU" dirty="0"/>
          </a:p>
          <a:p>
            <a:r>
              <a:rPr lang="ru-RU" dirty="0"/>
              <a:t>Для решения вопроса связанного с организацией летнего отдыха и санаторно-курортного лечения членам профсоюза предлагалось использовать варианты самостоятельного приобретения путевок на базы отдыха и санатории с возвратом 50%: не более 4000 руб.- базы отдыха, не более 20000 руб.- санатории от стоимости путевки (на 1 члена профсоюза).</a:t>
            </a:r>
          </a:p>
          <a:p>
            <a:r>
              <a:rPr lang="ru-RU" dirty="0">
                <a:solidFill>
                  <a:srgbClr val="FF0000"/>
                </a:solidFill>
              </a:rPr>
              <a:t>Для детей членов профсоюза организовали новогодние праздники: ёлки (9 детей)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179" y="2413567"/>
            <a:ext cx="3048000" cy="133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278" y="3822250"/>
            <a:ext cx="1967164" cy="26228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832" y="187364"/>
            <a:ext cx="2868028" cy="21510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4747" y="3822250"/>
            <a:ext cx="2069432" cy="293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70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95" y="192505"/>
            <a:ext cx="8534401" cy="919358"/>
          </a:xfrm>
        </p:spPr>
        <p:txBody>
          <a:bodyPr/>
          <a:lstStyle/>
          <a:p>
            <a:r>
              <a:rPr lang="ru-RU" dirty="0" smtClean="0"/>
              <a:t>Юридическая помощь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1347537"/>
            <a:ext cx="11275176" cy="4646863"/>
          </a:xfrm>
        </p:spPr>
        <p:txBody>
          <a:bodyPr>
            <a:normAutofit/>
          </a:bodyPr>
          <a:lstStyle/>
          <a:p>
            <a:r>
              <a:rPr lang="ru-RU" dirty="0"/>
              <a:t>В рамках договора, заключенного с юристом </a:t>
            </a:r>
            <a:r>
              <a:rPr lang="ru-RU" dirty="0" err="1"/>
              <a:t>Сызранского</a:t>
            </a:r>
            <a:r>
              <a:rPr lang="ru-RU" dirty="0"/>
              <a:t> политехнического колледжа Шибаевой С.А., каждый член профсоюза имел возможность получить юридическую консультацию как по личным, так и трудовым  вопросам (в </a:t>
            </a:r>
            <a:r>
              <a:rPr lang="ru-RU" dirty="0" err="1"/>
              <a:t>т.ч.по</a:t>
            </a:r>
            <a:r>
              <a:rPr lang="ru-RU" dirty="0"/>
              <a:t> телефону). Осуществлялся прием членов профсоюза </a:t>
            </a:r>
            <a:r>
              <a:rPr lang="ru-RU" dirty="0" smtClean="0"/>
              <a:t> </a:t>
            </a:r>
            <a:r>
              <a:rPr lang="ru-RU" dirty="0"/>
              <a:t>председателем организации </a:t>
            </a:r>
            <a:r>
              <a:rPr lang="ru-RU" dirty="0" err="1"/>
              <a:t>Емелиной</a:t>
            </a:r>
            <a:r>
              <a:rPr lang="ru-RU" dirty="0"/>
              <a:t>. Г.Г.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130" y="3276972"/>
            <a:ext cx="3767655" cy="25178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777" y="3264779"/>
            <a:ext cx="4017612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6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558" y="324852"/>
            <a:ext cx="8534401" cy="774979"/>
          </a:xfrm>
        </p:spPr>
        <p:txBody>
          <a:bodyPr/>
          <a:lstStyle/>
          <a:p>
            <a:r>
              <a:rPr lang="ru-RU" dirty="0" smtClean="0"/>
              <a:t>Конкурсы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1866" y="1367589"/>
            <a:ext cx="3887787" cy="4515853"/>
          </a:xfrm>
        </p:spPr>
        <p:txBody>
          <a:bodyPr>
            <a:normAutofit fontScale="92500"/>
          </a:bodyPr>
          <a:lstStyle/>
          <a:p>
            <a:r>
              <a:rPr lang="ru-RU" sz="2800" dirty="0"/>
              <a:t>	Конкурс «Профсоюзный репортаж» /декабрь</a:t>
            </a:r>
          </a:p>
          <a:p>
            <a:r>
              <a:rPr lang="ru-RU" sz="2800" dirty="0"/>
              <a:t>	Конкурс агитационных материалов по охране труда и здоровому образу жизни «ЗОЖ и ОТ сердца зажжёт»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2" y="1367589"/>
            <a:ext cx="3814010" cy="53622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544" y="433136"/>
            <a:ext cx="3817019" cy="508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2155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450</TotalTime>
  <Words>547</Words>
  <Application>Microsoft Office PowerPoint</Application>
  <PresentationFormat>Широкоэкранный</PresentationFormat>
  <Paragraphs>69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Century Gothic</vt:lpstr>
      <vt:lpstr>Wingdings</vt:lpstr>
      <vt:lpstr>Wingdings 3</vt:lpstr>
      <vt:lpstr>Сектор</vt:lpstr>
      <vt:lpstr>Презентация PowerPoint</vt:lpstr>
      <vt:lpstr>В цифрах</vt:lpstr>
      <vt:lpstr>Выборные органы</vt:lpstr>
      <vt:lpstr>Социальное партнёрство </vt:lpstr>
      <vt:lpstr>Социальное партнёрство 2022-2023 уч.год</vt:lpstr>
      <vt:lpstr>Охрана труда </vt:lpstr>
      <vt:lpstr>Социальная помощь и поддержка</vt:lpstr>
      <vt:lpstr>Юридическая помощь</vt:lpstr>
      <vt:lpstr>Конкурсы</vt:lpstr>
      <vt:lpstr>Спорт</vt:lpstr>
      <vt:lpstr>Финансовая работа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Денис</cp:lastModifiedBy>
  <cp:revision>28</cp:revision>
  <dcterms:created xsi:type="dcterms:W3CDTF">2023-08-27T15:20:12Z</dcterms:created>
  <dcterms:modified xsi:type="dcterms:W3CDTF">2023-08-30T06:57:32Z</dcterms:modified>
</cp:coreProperties>
</file>